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6" r:id="rId4"/>
    <p:sldId id="276" r:id="rId5"/>
    <p:sldId id="258" r:id="rId6"/>
    <p:sldId id="267" r:id="rId7"/>
    <p:sldId id="259" r:id="rId8"/>
    <p:sldId id="275" r:id="rId9"/>
    <p:sldId id="268" r:id="rId10"/>
    <p:sldId id="273" r:id="rId11"/>
    <p:sldId id="260" r:id="rId12"/>
    <p:sldId id="269" r:id="rId13"/>
    <p:sldId id="270" r:id="rId14"/>
    <p:sldId id="261" r:id="rId15"/>
    <p:sldId id="262" r:id="rId16"/>
    <p:sldId id="271" r:id="rId17"/>
    <p:sldId id="263" r:id="rId18"/>
    <p:sldId id="272" r:id="rId19"/>
    <p:sldId id="264" r:id="rId20"/>
    <p:sldId id="265"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69" d="100"/>
          <a:sy n="69" d="100"/>
        </p:scale>
        <p:origin x="6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69F5EA-27F2-406F-A5D5-C0E19AC304F3}"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25832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9F5EA-27F2-406F-A5D5-C0E19AC304F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60015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9F5EA-27F2-406F-A5D5-C0E19AC304F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401890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9F5EA-27F2-406F-A5D5-C0E19AC304F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F3177-4FB5-4B5E-9867-7F3260BA30B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6993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9F5EA-27F2-406F-A5D5-C0E19AC304F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201631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69F5EA-27F2-406F-A5D5-C0E19AC304F3}"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42948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69F5EA-27F2-406F-A5D5-C0E19AC304F3}"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2949216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9F5EA-27F2-406F-A5D5-C0E19AC304F3}"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37760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9F5EA-27F2-406F-A5D5-C0E19AC304F3}"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93256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69F5EA-27F2-406F-A5D5-C0E19AC304F3}"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178045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9F5EA-27F2-406F-A5D5-C0E19AC304F3}"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112535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69F5EA-27F2-406F-A5D5-C0E19AC304F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34306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69F5EA-27F2-406F-A5D5-C0E19AC304F3}"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146014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69F5EA-27F2-406F-A5D5-C0E19AC304F3}"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259253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9F5EA-27F2-406F-A5D5-C0E19AC304F3}"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31801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9F5EA-27F2-406F-A5D5-C0E19AC304F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117016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69F5EA-27F2-406F-A5D5-C0E19AC304F3}"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F3177-4FB5-4B5E-9867-7F3260BA30BF}" type="slidenum">
              <a:rPr lang="en-US" smtClean="0"/>
              <a:t>‹#›</a:t>
            </a:fld>
            <a:endParaRPr lang="en-US"/>
          </a:p>
        </p:txBody>
      </p:sp>
    </p:spTree>
    <p:extLst>
      <p:ext uri="{BB962C8B-B14F-4D97-AF65-F5344CB8AC3E}">
        <p14:creationId xmlns:p14="http://schemas.microsoft.com/office/powerpoint/2010/main" val="285072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869F5EA-27F2-406F-A5D5-C0E19AC304F3}" type="datetimeFigureOut">
              <a:rPr lang="en-US" smtClean="0"/>
              <a:t>3/18/2021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BF3177-4FB5-4B5E-9867-7F3260BA30BF}" type="slidenum">
              <a:rPr lang="en-US" smtClean="0"/>
              <a:t>‹#›</a:t>
            </a:fld>
            <a:endParaRPr lang="en-US"/>
          </a:p>
        </p:txBody>
      </p:sp>
    </p:spTree>
    <p:extLst>
      <p:ext uri="{BB962C8B-B14F-4D97-AF65-F5344CB8AC3E}">
        <p14:creationId xmlns:p14="http://schemas.microsoft.com/office/powerpoint/2010/main" val="1657526421"/>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NLweSJFUDF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lchetron.com/Zasechnaya-cherta" TargetMode="External"/><Relationship Id="rId2" Type="http://schemas.openxmlformats.org/officeDocument/2006/relationships/hyperlink" Target="https://en.sodiummedia.com/4235069-belgorod-line-description-historical-facts-cre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CD00-6C3D-4190-9F74-D2C63C5F729A}"/>
              </a:ext>
            </a:extLst>
          </p:cNvPr>
          <p:cNvSpPr>
            <a:spLocks noGrp="1"/>
          </p:cNvSpPr>
          <p:nvPr>
            <p:ph type="ctrTitle"/>
          </p:nvPr>
        </p:nvSpPr>
        <p:spPr>
          <a:xfrm>
            <a:off x="1787237" y="1981200"/>
            <a:ext cx="9717376" cy="1886657"/>
          </a:xfrm>
        </p:spPr>
        <p:txBody>
          <a:bodyPr/>
          <a:lstStyle/>
          <a:p>
            <a:r>
              <a:rPr lang="en-US" cap="none" dirty="0">
                <a:latin typeface="Bell MT" panose="02020503060305020303" pitchFamily="18" charset="0"/>
              </a:rPr>
              <a:t>FORL 1060: </a:t>
            </a:r>
            <a:br>
              <a:rPr lang="en-US" cap="none" dirty="0">
                <a:latin typeface="Bell MT" panose="02020503060305020303" pitchFamily="18" charset="0"/>
              </a:rPr>
            </a:br>
            <a:r>
              <a:rPr lang="en-US" cap="none" dirty="0">
                <a:latin typeface="Bell MT" panose="02020503060305020303" pitchFamily="18" charset="0"/>
              </a:rPr>
              <a:t>Zasechnaya Cherta, Russia</a:t>
            </a:r>
          </a:p>
        </p:txBody>
      </p:sp>
      <p:sp>
        <p:nvSpPr>
          <p:cNvPr id="3" name="Subtitle 2">
            <a:extLst>
              <a:ext uri="{FF2B5EF4-FFF2-40B4-BE49-F238E27FC236}">
                <a16:creationId xmlns:a16="http://schemas.microsoft.com/office/drawing/2014/main" id="{8C7BC1BA-2737-47D8-A078-829A75ADFB3D}"/>
              </a:ext>
            </a:extLst>
          </p:cNvPr>
          <p:cNvSpPr>
            <a:spLocks noGrp="1"/>
          </p:cNvSpPr>
          <p:nvPr>
            <p:ph type="subTitle" idx="1"/>
          </p:nvPr>
        </p:nvSpPr>
        <p:spPr>
          <a:xfrm>
            <a:off x="1787237" y="3867857"/>
            <a:ext cx="9717376" cy="2796179"/>
          </a:xfrm>
        </p:spPr>
        <p:txBody>
          <a:bodyPr>
            <a:normAutofit/>
          </a:bodyPr>
          <a:lstStyle/>
          <a:p>
            <a:pPr algn="just"/>
            <a:r>
              <a:rPr lang="en-US" sz="2400" dirty="0">
                <a:latin typeface="Bell MT" panose="02020503060305020303" pitchFamily="18" charset="0"/>
              </a:rPr>
              <a:t>Daphna Laveus</a:t>
            </a:r>
          </a:p>
          <a:p>
            <a:pPr algn="just"/>
            <a:r>
              <a:rPr lang="en-US" sz="2400" dirty="0">
                <a:latin typeface="Bell MT" panose="02020503060305020303" pitchFamily="18" charset="0"/>
              </a:rPr>
              <a:t>Lucas Meinken</a:t>
            </a:r>
          </a:p>
          <a:p>
            <a:pPr algn="just"/>
            <a:r>
              <a:rPr lang="en-US" sz="2400" dirty="0">
                <a:latin typeface="Bell MT" panose="02020503060305020303" pitchFamily="18" charset="0"/>
              </a:rPr>
              <a:t>Reena Patel</a:t>
            </a:r>
          </a:p>
          <a:p>
            <a:pPr algn="just"/>
            <a:r>
              <a:rPr lang="en-US" sz="2400" dirty="0">
                <a:latin typeface="Bell MT" panose="02020503060305020303" pitchFamily="18" charset="0"/>
              </a:rPr>
              <a:t>Cristian Rosales</a:t>
            </a:r>
          </a:p>
          <a:p>
            <a:pPr algn="just"/>
            <a:r>
              <a:rPr lang="en-US" sz="2400" dirty="0">
                <a:latin typeface="Bell MT" panose="02020503060305020303" pitchFamily="18" charset="0"/>
              </a:rPr>
              <a:t>Chelsea Silvia</a:t>
            </a:r>
          </a:p>
          <a:p>
            <a:endParaRPr lang="en-US" dirty="0"/>
          </a:p>
        </p:txBody>
      </p:sp>
    </p:spTree>
    <p:extLst>
      <p:ext uri="{BB962C8B-B14F-4D97-AF65-F5344CB8AC3E}">
        <p14:creationId xmlns:p14="http://schemas.microsoft.com/office/powerpoint/2010/main" val="416078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12E1-9BB9-494C-97DC-97E19F3DA978}"/>
              </a:ext>
            </a:extLst>
          </p:cNvPr>
          <p:cNvSpPr>
            <a:spLocks noGrp="1"/>
          </p:cNvSpPr>
          <p:nvPr>
            <p:ph type="title"/>
          </p:nvPr>
        </p:nvSpPr>
        <p:spPr>
          <a:xfrm>
            <a:off x="913795" y="1080655"/>
            <a:ext cx="10353761" cy="855266"/>
          </a:xfrm>
        </p:spPr>
        <p:txBody>
          <a:bodyPr>
            <a:normAutofit fontScale="90000"/>
          </a:bodyPr>
          <a:lstStyle/>
          <a:p>
            <a:r>
              <a:rPr lang="en-US" cap="none" dirty="0"/>
              <a:t>An image showing the structure and shape of the wall </a:t>
            </a:r>
          </a:p>
        </p:txBody>
      </p:sp>
      <p:pic>
        <p:nvPicPr>
          <p:cNvPr id="4" name="Content Placeholder 3">
            <a:extLst>
              <a:ext uri="{FF2B5EF4-FFF2-40B4-BE49-F238E27FC236}">
                <a16:creationId xmlns:a16="http://schemas.microsoft.com/office/drawing/2014/main" id="{3E397A0F-2EE6-44A8-9C5D-CFA97DC51FF7}"/>
              </a:ext>
            </a:extLst>
          </p:cNvPr>
          <p:cNvPicPr>
            <a:picLocks noGrp="1" noChangeAspect="1"/>
          </p:cNvPicPr>
          <p:nvPr>
            <p:ph idx="1"/>
          </p:nvPr>
        </p:nvPicPr>
        <p:blipFill>
          <a:blip r:embed="rId2"/>
          <a:stretch>
            <a:fillRect/>
          </a:stretch>
        </p:blipFill>
        <p:spPr>
          <a:xfrm>
            <a:off x="913795" y="1935921"/>
            <a:ext cx="10353760" cy="4201643"/>
          </a:xfrm>
          <a:prstGeom prst="rect">
            <a:avLst/>
          </a:prstGeom>
        </p:spPr>
      </p:pic>
    </p:spTree>
    <p:extLst>
      <p:ext uri="{BB962C8B-B14F-4D97-AF65-F5344CB8AC3E}">
        <p14:creationId xmlns:p14="http://schemas.microsoft.com/office/powerpoint/2010/main" val="1141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4AF1-06B2-4A1C-9277-325D95DF3A6F}"/>
              </a:ext>
            </a:extLst>
          </p:cNvPr>
          <p:cNvSpPr>
            <a:spLocks noGrp="1"/>
          </p:cNvSpPr>
          <p:nvPr>
            <p:ph type="title"/>
          </p:nvPr>
        </p:nvSpPr>
        <p:spPr>
          <a:xfrm>
            <a:off x="1579419" y="946778"/>
            <a:ext cx="9925194" cy="958222"/>
          </a:xfrm>
        </p:spPr>
        <p:txBody>
          <a:bodyPr/>
          <a:lstStyle/>
          <a:p>
            <a:pPr algn="ctr"/>
            <a:r>
              <a:rPr lang="en-US" b="1" cap="none" dirty="0">
                <a:latin typeface="Bell MT" panose="02020503060305020303" pitchFamily="18" charset="0"/>
              </a:rPr>
              <a:t>Role of the Zasechnaya Cherta </a:t>
            </a:r>
          </a:p>
        </p:txBody>
      </p:sp>
      <p:sp>
        <p:nvSpPr>
          <p:cNvPr id="3" name="Content Placeholder 2">
            <a:extLst>
              <a:ext uri="{FF2B5EF4-FFF2-40B4-BE49-F238E27FC236}">
                <a16:creationId xmlns:a16="http://schemas.microsoft.com/office/drawing/2014/main" id="{041C6E1C-E619-4DE8-AB38-1A9227394339}"/>
              </a:ext>
            </a:extLst>
          </p:cNvPr>
          <p:cNvSpPr>
            <a:spLocks noGrp="1"/>
          </p:cNvSpPr>
          <p:nvPr>
            <p:ph idx="1"/>
          </p:nvPr>
        </p:nvSpPr>
        <p:spPr>
          <a:xfrm>
            <a:off x="1579418" y="2133599"/>
            <a:ext cx="9925194" cy="4128655"/>
          </a:xfrm>
        </p:spPr>
        <p:txBody>
          <a:bodyPr>
            <a:normAutofit fontScale="92500" lnSpcReduction="20000"/>
          </a:bodyPr>
          <a:lstStyle/>
          <a:p>
            <a:pPr algn="just"/>
            <a:r>
              <a:rPr lang="en-US" dirty="0">
                <a:latin typeface="Bell MT" panose="02020503060305020303" pitchFamily="18" charset="0"/>
              </a:rPr>
              <a:t>In the ancient southern territories of Russia, Abatis lines were seen as efficient protection from the forays of the Crimean Tartars. </a:t>
            </a:r>
          </a:p>
          <a:p>
            <a:pPr algn="just"/>
            <a:r>
              <a:rPr lang="en-US" dirty="0">
                <a:latin typeface="Bell MT" panose="02020503060305020303" pitchFamily="18" charset="0"/>
              </a:rPr>
              <a:t>Forests and other natural features were considered natural obstacles from the enemies and for this reason, every effort was made to protect them (Matranga </a:t>
            </a:r>
            <a:r>
              <a:rPr lang="en-US" i="1" dirty="0">
                <a:latin typeface="Bell MT" panose="02020503060305020303" pitchFamily="18" charset="0"/>
              </a:rPr>
              <a:t>et al. </a:t>
            </a:r>
            <a:r>
              <a:rPr lang="en-US" dirty="0">
                <a:latin typeface="Bell MT" panose="02020503060305020303" pitchFamily="18" charset="0"/>
              </a:rPr>
              <a:t>52). </a:t>
            </a:r>
          </a:p>
          <a:p>
            <a:pPr algn="just"/>
            <a:r>
              <a:rPr lang="en-US" dirty="0">
                <a:latin typeface="Bell MT" panose="02020503060305020303" pitchFamily="18" charset="0"/>
              </a:rPr>
              <a:t>Zasechnaya Cherta was adapted for gunnery and shooting. </a:t>
            </a:r>
          </a:p>
          <a:p>
            <a:pPr algn="just"/>
            <a:r>
              <a:rPr lang="en-US" dirty="0">
                <a:latin typeface="Bell MT" panose="02020503060305020303" pitchFamily="18" charset="0"/>
              </a:rPr>
              <a:t>To enhance its effectivity, stone and wooden kremlins were also included in the great Abatis border. </a:t>
            </a:r>
          </a:p>
          <a:p>
            <a:pPr algn="just"/>
            <a:r>
              <a:rPr lang="en-US" dirty="0">
                <a:latin typeface="Bell MT" panose="02020503060305020303" pitchFamily="18" charset="0"/>
              </a:rPr>
              <a:t>The fortification lines were built from felled trees laid down in a row with the sharpened tops directed outwards towards the enemy. </a:t>
            </a:r>
          </a:p>
          <a:p>
            <a:pPr algn="just"/>
            <a:r>
              <a:rPr lang="en-US" dirty="0">
                <a:latin typeface="Bell MT" panose="02020503060305020303" pitchFamily="18" charset="0"/>
              </a:rPr>
              <a:t>The resulting architectural work arguably provided a formidable tactical obstacle to the enemies and impeded the mobility of their arrows and spears. </a:t>
            </a:r>
          </a:p>
        </p:txBody>
      </p:sp>
    </p:spTree>
    <p:extLst>
      <p:ext uri="{BB962C8B-B14F-4D97-AF65-F5344CB8AC3E}">
        <p14:creationId xmlns:p14="http://schemas.microsoft.com/office/powerpoint/2010/main" val="211312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1870-1878-4DCE-9CD4-505E4C33859C}"/>
              </a:ext>
            </a:extLst>
          </p:cNvPr>
          <p:cNvSpPr>
            <a:spLocks noGrp="1"/>
          </p:cNvSpPr>
          <p:nvPr>
            <p:ph type="title"/>
          </p:nvPr>
        </p:nvSpPr>
        <p:spPr/>
        <p:txBody>
          <a:bodyPr/>
          <a:lstStyle/>
          <a:p>
            <a:r>
              <a:rPr lang="en-US" cap="none" dirty="0"/>
              <a:t>The wall’s primary focus was to defend as shown below</a:t>
            </a:r>
          </a:p>
        </p:txBody>
      </p:sp>
      <p:pic>
        <p:nvPicPr>
          <p:cNvPr id="4" name="Content Placeholder 3">
            <a:extLst>
              <a:ext uri="{FF2B5EF4-FFF2-40B4-BE49-F238E27FC236}">
                <a16:creationId xmlns:a16="http://schemas.microsoft.com/office/drawing/2014/main" id="{2B2A6A00-0F2B-4C3F-B2FE-F1553BA3F648}"/>
              </a:ext>
            </a:extLst>
          </p:cNvPr>
          <p:cNvPicPr>
            <a:picLocks noGrp="1" noChangeAspect="1"/>
          </p:cNvPicPr>
          <p:nvPr>
            <p:ph idx="1"/>
          </p:nvPr>
        </p:nvPicPr>
        <p:blipFill>
          <a:blip r:embed="rId2"/>
          <a:stretch>
            <a:fillRect/>
          </a:stretch>
        </p:blipFill>
        <p:spPr>
          <a:xfrm>
            <a:off x="913795" y="1935921"/>
            <a:ext cx="6168042" cy="3159954"/>
          </a:xfrm>
          <a:prstGeom prst="rect">
            <a:avLst/>
          </a:prstGeom>
        </p:spPr>
      </p:pic>
      <p:pic>
        <p:nvPicPr>
          <p:cNvPr id="5" name="Picture 4">
            <a:extLst>
              <a:ext uri="{FF2B5EF4-FFF2-40B4-BE49-F238E27FC236}">
                <a16:creationId xmlns:a16="http://schemas.microsoft.com/office/drawing/2014/main" id="{8FBA06A0-3269-42A1-BCB4-392B1B9FC9E8}"/>
              </a:ext>
            </a:extLst>
          </p:cNvPr>
          <p:cNvPicPr>
            <a:picLocks noChangeAspect="1"/>
          </p:cNvPicPr>
          <p:nvPr/>
        </p:nvPicPr>
        <p:blipFill>
          <a:blip r:embed="rId3"/>
          <a:stretch>
            <a:fillRect/>
          </a:stretch>
        </p:blipFill>
        <p:spPr>
          <a:xfrm>
            <a:off x="7031571" y="1935920"/>
            <a:ext cx="4235985" cy="3159953"/>
          </a:xfrm>
          <a:prstGeom prst="rect">
            <a:avLst/>
          </a:prstGeom>
        </p:spPr>
      </p:pic>
    </p:spTree>
    <p:extLst>
      <p:ext uri="{BB962C8B-B14F-4D97-AF65-F5344CB8AC3E}">
        <p14:creationId xmlns:p14="http://schemas.microsoft.com/office/powerpoint/2010/main" val="138745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007B-E03E-4B21-87CE-A2CA9C136AC3}"/>
              </a:ext>
            </a:extLst>
          </p:cNvPr>
          <p:cNvSpPr>
            <a:spLocks noGrp="1"/>
          </p:cNvSpPr>
          <p:nvPr>
            <p:ph type="title"/>
          </p:nvPr>
        </p:nvSpPr>
        <p:spPr>
          <a:xfrm>
            <a:off x="913795" y="1108365"/>
            <a:ext cx="10353761" cy="827556"/>
          </a:xfrm>
        </p:spPr>
        <p:txBody>
          <a:bodyPr>
            <a:normAutofit fontScale="90000"/>
          </a:bodyPr>
          <a:lstStyle/>
          <a:p>
            <a:r>
              <a:rPr lang="en-US" cap="none" dirty="0"/>
              <a:t>The wall impeded the mobility of horses, arrows and spears </a:t>
            </a:r>
          </a:p>
        </p:txBody>
      </p:sp>
      <p:pic>
        <p:nvPicPr>
          <p:cNvPr id="4" name="Content Placeholder 3">
            <a:extLst>
              <a:ext uri="{FF2B5EF4-FFF2-40B4-BE49-F238E27FC236}">
                <a16:creationId xmlns:a16="http://schemas.microsoft.com/office/drawing/2014/main" id="{D388B3A3-6846-4B06-B363-F8D52E8668AF}"/>
              </a:ext>
            </a:extLst>
          </p:cNvPr>
          <p:cNvPicPr>
            <a:picLocks noGrp="1" noChangeAspect="1"/>
          </p:cNvPicPr>
          <p:nvPr>
            <p:ph idx="1"/>
          </p:nvPr>
        </p:nvPicPr>
        <p:blipFill>
          <a:blip r:embed="rId2"/>
          <a:stretch>
            <a:fillRect/>
          </a:stretch>
        </p:blipFill>
        <p:spPr>
          <a:xfrm>
            <a:off x="924444" y="1935920"/>
            <a:ext cx="10343112" cy="3813715"/>
          </a:xfrm>
          <a:prstGeom prst="rect">
            <a:avLst/>
          </a:prstGeom>
        </p:spPr>
      </p:pic>
    </p:spTree>
    <p:extLst>
      <p:ext uri="{BB962C8B-B14F-4D97-AF65-F5344CB8AC3E}">
        <p14:creationId xmlns:p14="http://schemas.microsoft.com/office/powerpoint/2010/main" val="103525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B899-2BE5-40E5-8462-9157D11D95B6}"/>
              </a:ext>
            </a:extLst>
          </p:cNvPr>
          <p:cNvSpPr>
            <a:spLocks noGrp="1"/>
          </p:cNvSpPr>
          <p:nvPr>
            <p:ph type="title"/>
          </p:nvPr>
        </p:nvSpPr>
        <p:spPr>
          <a:xfrm>
            <a:off x="1607127" y="1108364"/>
            <a:ext cx="9897485" cy="796636"/>
          </a:xfrm>
        </p:spPr>
        <p:txBody>
          <a:bodyPr/>
          <a:lstStyle/>
          <a:p>
            <a:pPr algn="l"/>
            <a:r>
              <a:rPr lang="en-US" b="1" dirty="0">
                <a:latin typeface="Bell MT" panose="02020503060305020303" pitchFamily="18" charset="0"/>
              </a:rPr>
              <a:t>Cont</a:t>
            </a:r>
            <a:r>
              <a:rPr lang="en-US" dirty="0"/>
              <a:t>..</a:t>
            </a:r>
          </a:p>
        </p:txBody>
      </p:sp>
      <p:sp>
        <p:nvSpPr>
          <p:cNvPr id="3" name="Content Placeholder 2">
            <a:extLst>
              <a:ext uri="{FF2B5EF4-FFF2-40B4-BE49-F238E27FC236}">
                <a16:creationId xmlns:a16="http://schemas.microsoft.com/office/drawing/2014/main" id="{511D2AA8-853C-4C65-837E-7159A3D2C2E3}"/>
              </a:ext>
            </a:extLst>
          </p:cNvPr>
          <p:cNvSpPr>
            <a:spLocks noGrp="1"/>
          </p:cNvSpPr>
          <p:nvPr>
            <p:ph idx="1"/>
          </p:nvPr>
        </p:nvSpPr>
        <p:spPr>
          <a:xfrm>
            <a:off x="1607127" y="2133600"/>
            <a:ext cx="9897485" cy="3777622"/>
          </a:xfrm>
        </p:spPr>
        <p:txBody>
          <a:bodyPr/>
          <a:lstStyle/>
          <a:p>
            <a:pPr algn="just">
              <a:lnSpc>
                <a:spcPct val="150000"/>
              </a:lnSpc>
            </a:pPr>
            <a:r>
              <a:rPr lang="en-US" dirty="0">
                <a:latin typeface="Bell MT" panose="02020503060305020303" pitchFamily="18" charset="0"/>
              </a:rPr>
              <a:t>The wall was erected in 1560s. </a:t>
            </a:r>
          </a:p>
          <a:p>
            <a:pPr algn="just">
              <a:lnSpc>
                <a:spcPct val="150000"/>
              </a:lnSpc>
            </a:pPr>
            <a:r>
              <a:rPr lang="en-US" dirty="0">
                <a:latin typeface="Bell MT" panose="02020503060305020303" pitchFamily="18" charset="0"/>
              </a:rPr>
              <a:t>Analogous to the great wall of China and Roman Limes, the Zasechnaya Cherta did not only provide a boundary demarcation but also provided an essential defense line between the settled agrarian society and the stateless nomadic Crimean Tatars. </a:t>
            </a:r>
          </a:p>
          <a:p>
            <a:pPr algn="just">
              <a:lnSpc>
                <a:spcPct val="150000"/>
              </a:lnSpc>
            </a:pPr>
            <a:r>
              <a:rPr lang="en-US" dirty="0">
                <a:latin typeface="Bell MT" panose="02020503060305020303" pitchFamily="18" charset="0"/>
              </a:rPr>
              <a:t>The line was garrisoned with about 35, 000 soldiers manning the area. The local communities supported with renewing the fortifications. </a:t>
            </a:r>
          </a:p>
        </p:txBody>
      </p:sp>
    </p:spTree>
    <p:extLst>
      <p:ext uri="{BB962C8B-B14F-4D97-AF65-F5344CB8AC3E}">
        <p14:creationId xmlns:p14="http://schemas.microsoft.com/office/powerpoint/2010/main" val="150652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F58D-C513-4D76-BABB-4A248E9E2CC0}"/>
              </a:ext>
            </a:extLst>
          </p:cNvPr>
          <p:cNvSpPr>
            <a:spLocks noGrp="1"/>
          </p:cNvSpPr>
          <p:nvPr>
            <p:ph type="title"/>
          </p:nvPr>
        </p:nvSpPr>
        <p:spPr>
          <a:xfrm>
            <a:off x="1593273" y="1094508"/>
            <a:ext cx="9911339" cy="810491"/>
          </a:xfrm>
        </p:spPr>
        <p:txBody>
          <a:bodyPr/>
          <a:lstStyle/>
          <a:p>
            <a:pPr algn="ctr"/>
            <a:r>
              <a:rPr lang="en-US" b="1" cap="none" dirty="0">
                <a:latin typeface="Bell MT" panose="02020503060305020303" pitchFamily="18" charset="0"/>
              </a:rPr>
              <a:t>Diminishing use of the boarder </a:t>
            </a:r>
          </a:p>
        </p:txBody>
      </p:sp>
      <p:sp>
        <p:nvSpPr>
          <p:cNvPr id="3" name="Content Placeholder 2">
            <a:extLst>
              <a:ext uri="{FF2B5EF4-FFF2-40B4-BE49-F238E27FC236}">
                <a16:creationId xmlns:a16="http://schemas.microsoft.com/office/drawing/2014/main" id="{08D696DD-9CBE-4FE3-A2BC-BF09FBF3CBE6}"/>
              </a:ext>
            </a:extLst>
          </p:cNvPr>
          <p:cNvSpPr>
            <a:spLocks noGrp="1"/>
          </p:cNvSpPr>
          <p:nvPr>
            <p:ph idx="1"/>
          </p:nvPr>
        </p:nvSpPr>
        <p:spPr>
          <a:xfrm>
            <a:off x="1745673" y="2133600"/>
            <a:ext cx="9758939" cy="3777622"/>
          </a:xfrm>
        </p:spPr>
        <p:txBody>
          <a:bodyPr/>
          <a:lstStyle/>
          <a:p>
            <a:pPr>
              <a:lnSpc>
                <a:spcPct val="200000"/>
              </a:lnSpc>
            </a:pPr>
            <a:r>
              <a:rPr lang="en-US" dirty="0">
                <a:latin typeface="Bell MT" panose="02020503060305020303" pitchFamily="18" charset="0"/>
              </a:rPr>
              <a:t>Historians note that with the reduced conflicts and invasions, the use of the borderline began to diminish (Yakovlev, pg. 10). </a:t>
            </a:r>
          </a:p>
          <a:p>
            <a:pPr>
              <a:lnSpc>
                <a:spcPct val="200000"/>
              </a:lnSpc>
            </a:pPr>
            <a:r>
              <a:rPr lang="en-US" dirty="0">
                <a:latin typeface="Bell MT" panose="02020503060305020303" pitchFamily="18" charset="0"/>
              </a:rPr>
              <a:t>It is noted that currently, there exists no trace of the border except for the natural vegetation that has taken over. </a:t>
            </a:r>
          </a:p>
        </p:txBody>
      </p:sp>
    </p:spTree>
    <p:extLst>
      <p:ext uri="{BB962C8B-B14F-4D97-AF65-F5344CB8AC3E}">
        <p14:creationId xmlns:p14="http://schemas.microsoft.com/office/powerpoint/2010/main" val="22780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B00E-F5AF-4E82-B67B-2AD98F1BFCDF}"/>
              </a:ext>
            </a:extLst>
          </p:cNvPr>
          <p:cNvSpPr>
            <a:spLocks noGrp="1"/>
          </p:cNvSpPr>
          <p:nvPr>
            <p:ph type="title"/>
          </p:nvPr>
        </p:nvSpPr>
        <p:spPr>
          <a:xfrm>
            <a:off x="913795" y="928255"/>
            <a:ext cx="10353761" cy="1007666"/>
          </a:xfrm>
        </p:spPr>
        <p:txBody>
          <a:bodyPr>
            <a:normAutofit fontScale="90000"/>
          </a:bodyPr>
          <a:lstStyle/>
          <a:p>
            <a:r>
              <a:rPr lang="en-US" cap="none" dirty="0"/>
              <a:t>Images showing the landscape where the wall lay </a:t>
            </a:r>
          </a:p>
        </p:txBody>
      </p:sp>
      <p:pic>
        <p:nvPicPr>
          <p:cNvPr id="4" name="Content Placeholder 3">
            <a:extLst>
              <a:ext uri="{FF2B5EF4-FFF2-40B4-BE49-F238E27FC236}">
                <a16:creationId xmlns:a16="http://schemas.microsoft.com/office/drawing/2014/main" id="{9F35CA03-8CAF-4E0B-9AF9-73765AAF9627}"/>
              </a:ext>
            </a:extLst>
          </p:cNvPr>
          <p:cNvPicPr>
            <a:picLocks noGrp="1" noChangeAspect="1"/>
          </p:cNvPicPr>
          <p:nvPr>
            <p:ph idx="1"/>
          </p:nvPr>
        </p:nvPicPr>
        <p:blipFill>
          <a:blip r:embed="rId2"/>
          <a:stretch>
            <a:fillRect/>
          </a:stretch>
        </p:blipFill>
        <p:spPr>
          <a:xfrm>
            <a:off x="927650" y="1935921"/>
            <a:ext cx="4184677" cy="3370370"/>
          </a:xfrm>
          <a:prstGeom prst="rect">
            <a:avLst/>
          </a:prstGeom>
        </p:spPr>
      </p:pic>
      <p:pic>
        <p:nvPicPr>
          <p:cNvPr id="5" name="Picture 4">
            <a:extLst>
              <a:ext uri="{FF2B5EF4-FFF2-40B4-BE49-F238E27FC236}">
                <a16:creationId xmlns:a16="http://schemas.microsoft.com/office/drawing/2014/main" id="{B4801C33-DF28-47C5-B262-D05BBD73DF8F}"/>
              </a:ext>
            </a:extLst>
          </p:cNvPr>
          <p:cNvPicPr>
            <a:picLocks noChangeAspect="1"/>
          </p:cNvPicPr>
          <p:nvPr/>
        </p:nvPicPr>
        <p:blipFill>
          <a:blip r:embed="rId3"/>
          <a:stretch>
            <a:fillRect/>
          </a:stretch>
        </p:blipFill>
        <p:spPr>
          <a:xfrm>
            <a:off x="5112327" y="1935921"/>
            <a:ext cx="6165878" cy="3370370"/>
          </a:xfrm>
          <a:prstGeom prst="rect">
            <a:avLst/>
          </a:prstGeom>
        </p:spPr>
      </p:pic>
    </p:spTree>
    <p:extLst>
      <p:ext uri="{BB962C8B-B14F-4D97-AF65-F5344CB8AC3E}">
        <p14:creationId xmlns:p14="http://schemas.microsoft.com/office/powerpoint/2010/main" val="329248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3B63-3094-436A-8181-6F2AA2C5B4A9}"/>
              </a:ext>
            </a:extLst>
          </p:cNvPr>
          <p:cNvSpPr>
            <a:spLocks noGrp="1"/>
          </p:cNvSpPr>
          <p:nvPr>
            <p:ph type="title"/>
          </p:nvPr>
        </p:nvSpPr>
        <p:spPr>
          <a:xfrm>
            <a:off x="1607127" y="221674"/>
            <a:ext cx="9897485" cy="1011381"/>
          </a:xfrm>
        </p:spPr>
        <p:txBody>
          <a:bodyPr/>
          <a:lstStyle/>
          <a:p>
            <a:pPr algn="ctr"/>
            <a:r>
              <a:rPr lang="en-US" b="1" cap="none" dirty="0">
                <a:latin typeface="Bell MT" panose="02020503060305020303" pitchFamily="18" charset="0"/>
              </a:rPr>
              <a:t>Other significant border lines </a:t>
            </a:r>
          </a:p>
        </p:txBody>
      </p:sp>
      <p:sp>
        <p:nvSpPr>
          <p:cNvPr id="3" name="Content Placeholder 2">
            <a:extLst>
              <a:ext uri="{FF2B5EF4-FFF2-40B4-BE49-F238E27FC236}">
                <a16:creationId xmlns:a16="http://schemas.microsoft.com/office/drawing/2014/main" id="{0E691513-C786-4FE5-9A77-B417931F5E21}"/>
              </a:ext>
            </a:extLst>
          </p:cNvPr>
          <p:cNvSpPr>
            <a:spLocks noGrp="1"/>
          </p:cNvSpPr>
          <p:nvPr>
            <p:ph idx="1"/>
          </p:nvPr>
        </p:nvSpPr>
        <p:spPr>
          <a:xfrm>
            <a:off x="1607127" y="1233055"/>
            <a:ext cx="9897485" cy="5140035"/>
          </a:xfrm>
        </p:spPr>
        <p:txBody>
          <a:bodyPr>
            <a:normAutofit/>
          </a:bodyPr>
          <a:lstStyle/>
          <a:p>
            <a:pPr algn="just"/>
            <a:r>
              <a:rPr lang="en-US" dirty="0">
                <a:latin typeface="Bell MT" panose="02020503060305020303" pitchFamily="18" charset="0"/>
              </a:rPr>
              <a:t>To contain the raids a series of fortification lines was built along the southern frontier of the Russian state, starting from the mid-16th century. </a:t>
            </a:r>
          </a:p>
          <a:p>
            <a:pPr algn="just"/>
            <a:r>
              <a:rPr lang="en-US" dirty="0">
                <a:latin typeface="Bell MT" panose="02020503060305020303" pitchFamily="18" charset="0"/>
              </a:rPr>
              <a:t>The oldest significant line was finished in the time around 1563-1566 and exists from the Nizhny Novgorod along the Oka River to </a:t>
            </a:r>
            <a:r>
              <a:rPr lang="en-US" dirty="0" err="1">
                <a:latin typeface="Bell MT" panose="02020503060305020303" pitchFamily="18" charset="0"/>
              </a:rPr>
              <a:t>Kozelsk</a:t>
            </a:r>
            <a:endParaRPr lang="en-US" dirty="0">
              <a:latin typeface="Bell MT" panose="02020503060305020303" pitchFamily="18" charset="0"/>
            </a:endParaRPr>
          </a:p>
          <a:p>
            <a:pPr algn="just"/>
            <a:r>
              <a:rPr lang="en-US" dirty="0">
                <a:latin typeface="Bell MT" panose="02020503060305020303" pitchFamily="18" charset="0"/>
              </a:rPr>
              <a:t>This line was created by Ivan the Terrible. </a:t>
            </a:r>
          </a:p>
          <a:p>
            <a:pPr algn="just"/>
            <a:r>
              <a:rPr lang="en-US" dirty="0">
                <a:latin typeface="Bell MT" panose="02020503060305020303" pitchFamily="18" charset="0"/>
              </a:rPr>
              <a:t>The next notable line was built quite some time later and followed the line </a:t>
            </a:r>
            <a:r>
              <a:rPr lang="en-US" dirty="0" err="1">
                <a:latin typeface="Bell MT" panose="02020503060305020303" pitchFamily="18" charset="0"/>
              </a:rPr>
              <a:t>Alatyr</a:t>
            </a:r>
            <a:r>
              <a:rPr lang="en-US" dirty="0">
                <a:latin typeface="Bell MT" panose="02020503060305020303" pitchFamily="18" charset="0"/>
              </a:rPr>
              <a:t> – Orel – Novgorod </a:t>
            </a:r>
            <a:r>
              <a:rPr lang="en-US" dirty="0" err="1">
                <a:latin typeface="Bell MT" panose="02020503060305020303" pitchFamily="18" charset="0"/>
              </a:rPr>
              <a:t>Seversky</a:t>
            </a:r>
            <a:r>
              <a:rPr lang="en-US" dirty="0">
                <a:latin typeface="Bell MT" panose="02020503060305020303" pitchFamily="18" charset="0"/>
              </a:rPr>
              <a:t> – </a:t>
            </a:r>
            <a:r>
              <a:rPr lang="en-US" dirty="0" err="1">
                <a:latin typeface="Bell MT" panose="02020503060305020303" pitchFamily="18" charset="0"/>
              </a:rPr>
              <a:t>Putivl</a:t>
            </a:r>
            <a:r>
              <a:rPr lang="en-US" dirty="0">
                <a:latin typeface="Bell MT" panose="02020503060305020303" pitchFamily="18" charset="0"/>
              </a:rPr>
              <a:t> (Khodorkovsky, pg. 280).  </a:t>
            </a:r>
          </a:p>
          <a:p>
            <a:pPr algn="just"/>
            <a:r>
              <a:rPr lang="en-US" dirty="0">
                <a:latin typeface="Bell MT" panose="02020503060305020303" pitchFamily="18" charset="0"/>
              </a:rPr>
              <a:t>Feodor I of Russia built the Abatis on the line </a:t>
            </a:r>
            <a:r>
              <a:rPr lang="en-US" dirty="0" err="1">
                <a:latin typeface="Bell MT" panose="02020503060305020303" pitchFamily="18" charset="0"/>
              </a:rPr>
              <a:t>Livny</a:t>
            </a:r>
            <a:r>
              <a:rPr lang="en-US" dirty="0">
                <a:latin typeface="Bell MT" panose="02020503060305020303" pitchFamily="18" charset="0"/>
              </a:rPr>
              <a:t> – Kursk – Voronezh – Belgorod. </a:t>
            </a:r>
          </a:p>
          <a:p>
            <a:pPr algn="just"/>
            <a:r>
              <a:rPr lang="en-US" dirty="0">
                <a:latin typeface="Bell MT" panose="02020503060305020303" pitchFamily="18" charset="0"/>
              </a:rPr>
              <a:t>The Simbirsk line was erected around 1640, which connected the Belgorod line from Tambov to Simbirsk on the Volga River. </a:t>
            </a:r>
          </a:p>
          <a:p>
            <a:pPr algn="just"/>
            <a:r>
              <a:rPr lang="en-US" dirty="0">
                <a:latin typeface="Bell MT" panose="02020503060305020303" pitchFamily="18" charset="0"/>
              </a:rPr>
              <a:t>In the year 1730/31, the Kama line disconnected Kansan from the Bashkirs</a:t>
            </a:r>
          </a:p>
        </p:txBody>
      </p:sp>
    </p:spTree>
    <p:extLst>
      <p:ext uri="{BB962C8B-B14F-4D97-AF65-F5344CB8AC3E}">
        <p14:creationId xmlns:p14="http://schemas.microsoft.com/office/powerpoint/2010/main" val="423584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819F-B9FE-44E1-AA17-75BB864F7D24}"/>
              </a:ext>
            </a:extLst>
          </p:cNvPr>
          <p:cNvSpPr>
            <a:spLocks noGrp="1"/>
          </p:cNvSpPr>
          <p:nvPr>
            <p:ph type="title"/>
          </p:nvPr>
        </p:nvSpPr>
        <p:spPr>
          <a:xfrm>
            <a:off x="913795" y="803564"/>
            <a:ext cx="10353761" cy="1132357"/>
          </a:xfrm>
        </p:spPr>
        <p:txBody>
          <a:bodyPr/>
          <a:lstStyle/>
          <a:p>
            <a:r>
              <a:rPr lang="en-US" cap="none" dirty="0"/>
              <a:t>An image showing other essential lines in Russia </a:t>
            </a:r>
          </a:p>
        </p:txBody>
      </p:sp>
      <p:pic>
        <p:nvPicPr>
          <p:cNvPr id="4" name="Content Placeholder 3">
            <a:extLst>
              <a:ext uri="{FF2B5EF4-FFF2-40B4-BE49-F238E27FC236}">
                <a16:creationId xmlns:a16="http://schemas.microsoft.com/office/drawing/2014/main" id="{BE22DFC7-0D0B-44B4-8FDB-D372142753DE}"/>
              </a:ext>
            </a:extLst>
          </p:cNvPr>
          <p:cNvPicPr>
            <a:picLocks noGrp="1" noChangeAspect="1"/>
          </p:cNvPicPr>
          <p:nvPr>
            <p:ph idx="1"/>
          </p:nvPr>
        </p:nvPicPr>
        <p:blipFill>
          <a:blip r:embed="rId2"/>
          <a:stretch>
            <a:fillRect/>
          </a:stretch>
        </p:blipFill>
        <p:spPr>
          <a:xfrm>
            <a:off x="913796" y="1935921"/>
            <a:ext cx="10353760" cy="4492588"/>
          </a:xfrm>
          <a:prstGeom prst="rect">
            <a:avLst/>
          </a:prstGeom>
        </p:spPr>
      </p:pic>
    </p:spTree>
    <p:extLst>
      <p:ext uri="{BB962C8B-B14F-4D97-AF65-F5344CB8AC3E}">
        <p14:creationId xmlns:p14="http://schemas.microsoft.com/office/powerpoint/2010/main" val="3232366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59D4-D04B-4C64-8735-24325E688E2E}"/>
              </a:ext>
            </a:extLst>
          </p:cNvPr>
          <p:cNvSpPr>
            <a:spLocks noGrp="1"/>
          </p:cNvSpPr>
          <p:nvPr>
            <p:ph type="title"/>
          </p:nvPr>
        </p:nvSpPr>
        <p:spPr>
          <a:xfrm>
            <a:off x="1579419" y="1108364"/>
            <a:ext cx="9925194" cy="796636"/>
          </a:xfrm>
        </p:spPr>
        <p:txBody>
          <a:bodyPr/>
          <a:lstStyle/>
          <a:p>
            <a:pPr algn="ctr"/>
            <a:r>
              <a:rPr lang="en-US" b="1" cap="none" dirty="0">
                <a:latin typeface="Bell MT" panose="02020503060305020303" pitchFamily="18" charset="0"/>
              </a:rPr>
              <a:t>Explanatory video </a:t>
            </a:r>
          </a:p>
        </p:txBody>
      </p:sp>
      <p:sp>
        <p:nvSpPr>
          <p:cNvPr id="3" name="Content Placeholder 2">
            <a:extLst>
              <a:ext uri="{FF2B5EF4-FFF2-40B4-BE49-F238E27FC236}">
                <a16:creationId xmlns:a16="http://schemas.microsoft.com/office/drawing/2014/main" id="{A6C24A96-B4C7-47D4-BA80-511587E673BD}"/>
              </a:ext>
            </a:extLst>
          </p:cNvPr>
          <p:cNvSpPr>
            <a:spLocks noGrp="1"/>
          </p:cNvSpPr>
          <p:nvPr>
            <p:ph idx="1"/>
          </p:nvPr>
        </p:nvSpPr>
        <p:spPr>
          <a:xfrm>
            <a:off x="1579418" y="2133600"/>
            <a:ext cx="9925194" cy="3777622"/>
          </a:xfrm>
        </p:spPr>
        <p:txBody>
          <a:bodyPr/>
          <a:lstStyle/>
          <a:p>
            <a:r>
              <a:rPr lang="en-US" dirty="0">
                <a:latin typeface="Bell MT" panose="02020503060305020303" pitchFamily="18" charset="0"/>
                <a:hlinkClick r:id="rId2"/>
              </a:rPr>
              <a:t>https://youtu.be/NLweSJFUDFY</a:t>
            </a:r>
            <a:endParaRPr lang="en-US" dirty="0">
              <a:latin typeface="Bell MT" panose="02020503060305020303" pitchFamily="18" charset="0"/>
            </a:endParaRPr>
          </a:p>
          <a:p>
            <a:endParaRPr lang="en-US" dirty="0"/>
          </a:p>
        </p:txBody>
      </p:sp>
    </p:spTree>
    <p:extLst>
      <p:ext uri="{BB962C8B-B14F-4D97-AF65-F5344CB8AC3E}">
        <p14:creationId xmlns:p14="http://schemas.microsoft.com/office/powerpoint/2010/main" val="395132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F2B3-09E3-4A44-A5D5-07419BC01FEB}"/>
              </a:ext>
            </a:extLst>
          </p:cNvPr>
          <p:cNvSpPr>
            <a:spLocks noGrp="1"/>
          </p:cNvSpPr>
          <p:nvPr>
            <p:ph type="title"/>
          </p:nvPr>
        </p:nvSpPr>
        <p:spPr>
          <a:xfrm>
            <a:off x="1593273" y="1288472"/>
            <a:ext cx="9911339" cy="616527"/>
          </a:xfrm>
        </p:spPr>
        <p:txBody>
          <a:bodyPr/>
          <a:lstStyle/>
          <a:p>
            <a:pPr algn="ctr"/>
            <a:r>
              <a:rPr lang="en-US" b="1" cap="none" dirty="0">
                <a:latin typeface="Bell MT" panose="02020503060305020303" pitchFamily="18" charset="0"/>
              </a:rPr>
              <a:t>Introduction</a:t>
            </a:r>
            <a:r>
              <a:rPr lang="en-US" b="1" dirty="0">
                <a:latin typeface="Bell MT" panose="02020503060305020303" pitchFamily="18" charset="0"/>
              </a:rPr>
              <a:t> </a:t>
            </a:r>
          </a:p>
        </p:txBody>
      </p:sp>
      <p:sp>
        <p:nvSpPr>
          <p:cNvPr id="3" name="Content Placeholder 2">
            <a:extLst>
              <a:ext uri="{FF2B5EF4-FFF2-40B4-BE49-F238E27FC236}">
                <a16:creationId xmlns:a16="http://schemas.microsoft.com/office/drawing/2014/main" id="{69CC5831-C339-439C-B3AC-7EFF2F2EDA4F}"/>
              </a:ext>
            </a:extLst>
          </p:cNvPr>
          <p:cNvSpPr>
            <a:spLocks noGrp="1"/>
          </p:cNvSpPr>
          <p:nvPr>
            <p:ph idx="1"/>
          </p:nvPr>
        </p:nvSpPr>
        <p:spPr>
          <a:xfrm>
            <a:off x="1593273" y="2133600"/>
            <a:ext cx="9911339" cy="4170218"/>
          </a:xfrm>
        </p:spPr>
        <p:txBody>
          <a:bodyPr>
            <a:normAutofit fontScale="92500" lnSpcReduction="10000"/>
          </a:bodyPr>
          <a:lstStyle/>
          <a:p>
            <a:pPr algn="just"/>
            <a:r>
              <a:rPr lang="en-US" dirty="0">
                <a:latin typeface="Bell MT" panose="02020503060305020303" pitchFamily="18" charset="0"/>
              </a:rPr>
              <a:t>Zasechnaya Cherta loosely translated as the great Abatis line represents a chain of fornications from the 14th – 17th century. </a:t>
            </a:r>
          </a:p>
          <a:p>
            <a:pPr algn="just"/>
            <a:r>
              <a:rPr lang="en-US" dirty="0">
                <a:latin typeface="Bell MT" panose="02020503060305020303" pitchFamily="18" charset="0"/>
              </a:rPr>
              <a:t>The wall was originally created by Grand Duchy of Moscow as a protection from the Crimean-Nogai raids that ravaged the Southern provinces of Russia along the Muravsky Trail (Matranga et al., pg. 45). </a:t>
            </a:r>
          </a:p>
          <a:p>
            <a:pPr algn="just"/>
            <a:r>
              <a:rPr lang="en-US" dirty="0">
                <a:latin typeface="Bell MT" panose="02020503060305020303" pitchFamily="18" charset="0"/>
              </a:rPr>
              <a:t>Previously, the area on which the wall stood served as the borderline between the Muscovite state and the steppe nomads.  </a:t>
            </a:r>
          </a:p>
          <a:p>
            <a:pPr algn="just"/>
            <a:r>
              <a:rPr lang="en-US" dirty="0">
                <a:latin typeface="Bell MT" panose="02020503060305020303" pitchFamily="18" charset="0"/>
              </a:rPr>
              <a:t>To serve its protection intent, the wall stretched for hundreds of kilometers.</a:t>
            </a:r>
          </a:p>
          <a:p>
            <a:pPr algn="just"/>
            <a:r>
              <a:rPr lang="en-US" dirty="0">
                <a:latin typeface="Bell MT" panose="02020503060305020303" pitchFamily="18" charset="0"/>
              </a:rPr>
              <a:t>The Abatis was built in 1566, but not guarded until the latter half of the 16th century, when the Crimean-Nogai Raids rapidly moved along the Muravsky Trail, ravaging the Southern provinces of Russia.”</a:t>
            </a:r>
          </a:p>
          <a:p>
            <a:endParaRPr lang="en-US" dirty="0"/>
          </a:p>
        </p:txBody>
      </p:sp>
    </p:spTree>
    <p:extLst>
      <p:ext uri="{BB962C8B-B14F-4D97-AF65-F5344CB8AC3E}">
        <p14:creationId xmlns:p14="http://schemas.microsoft.com/office/powerpoint/2010/main" val="25244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811E-2B03-4C3D-A828-99F5CF01D0D9}"/>
              </a:ext>
            </a:extLst>
          </p:cNvPr>
          <p:cNvSpPr>
            <a:spLocks noGrp="1"/>
          </p:cNvSpPr>
          <p:nvPr>
            <p:ph type="title"/>
          </p:nvPr>
        </p:nvSpPr>
        <p:spPr>
          <a:xfrm>
            <a:off x="1579419" y="946778"/>
            <a:ext cx="9925194" cy="958222"/>
          </a:xfrm>
        </p:spPr>
        <p:txBody>
          <a:bodyPr/>
          <a:lstStyle/>
          <a:p>
            <a:pPr algn="ctr"/>
            <a:r>
              <a:rPr lang="en-US" b="1" cap="none" dirty="0">
                <a:latin typeface="Bell MT" panose="02020503060305020303" pitchFamily="18" charset="0"/>
              </a:rPr>
              <a:t>Works cited </a:t>
            </a:r>
          </a:p>
        </p:txBody>
      </p:sp>
      <p:sp>
        <p:nvSpPr>
          <p:cNvPr id="3" name="Content Placeholder 2">
            <a:extLst>
              <a:ext uri="{FF2B5EF4-FFF2-40B4-BE49-F238E27FC236}">
                <a16:creationId xmlns:a16="http://schemas.microsoft.com/office/drawing/2014/main" id="{91CE040C-7839-4AEC-8E30-2EAF924C7FF2}"/>
              </a:ext>
            </a:extLst>
          </p:cNvPr>
          <p:cNvSpPr>
            <a:spLocks noGrp="1"/>
          </p:cNvSpPr>
          <p:nvPr>
            <p:ph idx="1"/>
          </p:nvPr>
        </p:nvSpPr>
        <p:spPr>
          <a:xfrm>
            <a:off x="1579418" y="2133600"/>
            <a:ext cx="9925194" cy="3777622"/>
          </a:xfrm>
        </p:spPr>
        <p:txBody>
          <a:bodyPr>
            <a:normAutofit/>
          </a:bodyPr>
          <a:lstStyle/>
          <a:p>
            <a:pPr algn="just">
              <a:lnSpc>
                <a:spcPct val="150000"/>
              </a:lnSpc>
            </a:pPr>
            <a:r>
              <a:rPr lang="en-US" dirty="0">
                <a:latin typeface="Bell MT" panose="02020503060305020303" pitchFamily="18" charset="0"/>
              </a:rPr>
              <a:t>Matranga, Andrea, and Timur </a:t>
            </a:r>
            <a:r>
              <a:rPr lang="en-US" dirty="0" err="1">
                <a:latin typeface="Bell MT" panose="02020503060305020303" pitchFamily="18" charset="0"/>
              </a:rPr>
              <a:t>Natkhov</a:t>
            </a:r>
            <a:r>
              <a:rPr lang="en-US" dirty="0">
                <a:latin typeface="Bell MT" panose="02020503060305020303" pitchFamily="18" charset="0"/>
              </a:rPr>
              <a:t>. All Along the Watchtower: Defense Lines and the Origins of Russian Serfdom. Mimeo, 2019.</a:t>
            </a:r>
          </a:p>
          <a:p>
            <a:pPr algn="just">
              <a:lnSpc>
                <a:spcPct val="150000"/>
              </a:lnSpc>
            </a:pPr>
            <a:r>
              <a:rPr lang="en-US" dirty="0" err="1">
                <a:latin typeface="Bell MT" panose="02020503060305020303" pitchFamily="18" charset="0"/>
              </a:rPr>
              <a:t>Hellie</a:t>
            </a:r>
            <a:r>
              <a:rPr lang="en-US" dirty="0">
                <a:latin typeface="Bell MT" panose="02020503060305020303" pitchFamily="18" charset="0"/>
              </a:rPr>
              <a:t>, Richard. </a:t>
            </a:r>
            <a:r>
              <a:rPr lang="en-US" dirty="0" err="1">
                <a:latin typeface="Bell MT" panose="02020503060305020303" pitchFamily="18" charset="0"/>
              </a:rPr>
              <a:t>Enserfment</a:t>
            </a:r>
            <a:r>
              <a:rPr lang="en-US" dirty="0">
                <a:latin typeface="Bell MT" panose="02020503060305020303" pitchFamily="18" charset="0"/>
              </a:rPr>
              <a:t> and military change in Muscovy. Chicago:: University of Chicago Press, 1971.</a:t>
            </a:r>
          </a:p>
          <a:p>
            <a:pPr algn="just">
              <a:lnSpc>
                <a:spcPct val="150000"/>
              </a:lnSpc>
            </a:pPr>
            <a:r>
              <a:rPr lang="en-US" dirty="0" err="1">
                <a:latin typeface="Bell MT" panose="02020503060305020303" pitchFamily="18" charset="0"/>
              </a:rPr>
              <a:t>Khodarkovsky</a:t>
            </a:r>
            <a:r>
              <a:rPr lang="en-US" dirty="0">
                <a:latin typeface="Bell MT" panose="02020503060305020303" pitchFamily="18" charset="0"/>
              </a:rPr>
              <a:t>, Michael. "Taming the" Wild Steppe": Muscovy's Southern Frontier, 1480-1600." Russian History 26.3 (1999): 241-297.</a:t>
            </a:r>
          </a:p>
          <a:p>
            <a:pPr algn="just">
              <a:lnSpc>
                <a:spcPct val="150000"/>
              </a:lnSpc>
            </a:pPr>
            <a:r>
              <a:rPr lang="en-US" dirty="0">
                <a:latin typeface="Bell MT" panose="02020503060305020303" pitchFamily="18" charset="0"/>
              </a:rPr>
              <a:t>Yakovlev, A.I., </a:t>
            </a:r>
            <a:r>
              <a:rPr lang="en-US" dirty="0" err="1">
                <a:latin typeface="Bell MT" panose="02020503060305020303" pitchFamily="18" charset="0"/>
              </a:rPr>
              <a:t>Zasechnaja</a:t>
            </a:r>
            <a:r>
              <a:rPr lang="en-US" dirty="0">
                <a:latin typeface="Bell MT" panose="02020503060305020303" pitchFamily="18" charset="0"/>
              </a:rPr>
              <a:t> </a:t>
            </a:r>
            <a:r>
              <a:rPr lang="en-US" dirty="0" err="1">
                <a:latin typeface="Bell MT" panose="02020503060305020303" pitchFamily="18" charset="0"/>
              </a:rPr>
              <a:t>cherta</a:t>
            </a:r>
            <a:r>
              <a:rPr lang="en-US" dirty="0">
                <a:latin typeface="Bell MT" panose="02020503060305020303" pitchFamily="18" charset="0"/>
              </a:rPr>
              <a:t> </a:t>
            </a:r>
            <a:r>
              <a:rPr lang="en-US" dirty="0" err="1">
                <a:latin typeface="Bell MT" panose="02020503060305020303" pitchFamily="18" charset="0"/>
              </a:rPr>
              <a:t>Moskovskogo</a:t>
            </a:r>
            <a:r>
              <a:rPr lang="en-US" dirty="0">
                <a:latin typeface="Bell MT" panose="02020503060305020303" pitchFamily="18" charset="0"/>
              </a:rPr>
              <a:t> </a:t>
            </a:r>
            <a:r>
              <a:rPr lang="en-US" dirty="0" err="1">
                <a:latin typeface="Bell MT" panose="02020503060305020303" pitchFamily="18" charset="0"/>
              </a:rPr>
              <a:t>gosudarstva</a:t>
            </a:r>
            <a:r>
              <a:rPr lang="en-US" dirty="0">
                <a:latin typeface="Bell MT" panose="02020503060305020303" pitchFamily="18" charset="0"/>
              </a:rPr>
              <a:t> v XVII v., Moskva, 1916.</a:t>
            </a:r>
          </a:p>
          <a:p>
            <a:endParaRPr lang="en-US" dirty="0"/>
          </a:p>
        </p:txBody>
      </p:sp>
    </p:spTree>
    <p:extLst>
      <p:ext uri="{BB962C8B-B14F-4D97-AF65-F5344CB8AC3E}">
        <p14:creationId xmlns:p14="http://schemas.microsoft.com/office/powerpoint/2010/main" val="3096124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5FFB-5B96-46AF-B58E-2CB44C755ABA}"/>
              </a:ext>
            </a:extLst>
          </p:cNvPr>
          <p:cNvSpPr>
            <a:spLocks noGrp="1"/>
          </p:cNvSpPr>
          <p:nvPr>
            <p:ph type="title"/>
          </p:nvPr>
        </p:nvSpPr>
        <p:spPr>
          <a:xfrm>
            <a:off x="913795" y="969818"/>
            <a:ext cx="10353761" cy="966103"/>
          </a:xfrm>
        </p:spPr>
        <p:txBody>
          <a:bodyPr/>
          <a:lstStyle/>
          <a:p>
            <a:r>
              <a:rPr lang="en-US" cap="none" dirty="0"/>
              <a:t>Image sources </a:t>
            </a:r>
          </a:p>
        </p:txBody>
      </p:sp>
      <p:sp>
        <p:nvSpPr>
          <p:cNvPr id="3" name="Content Placeholder 2">
            <a:extLst>
              <a:ext uri="{FF2B5EF4-FFF2-40B4-BE49-F238E27FC236}">
                <a16:creationId xmlns:a16="http://schemas.microsoft.com/office/drawing/2014/main" id="{89748DDD-5519-4757-8A74-B594D7D514CD}"/>
              </a:ext>
            </a:extLst>
          </p:cNvPr>
          <p:cNvSpPr>
            <a:spLocks noGrp="1"/>
          </p:cNvSpPr>
          <p:nvPr>
            <p:ph idx="1"/>
          </p:nvPr>
        </p:nvSpPr>
        <p:spPr/>
        <p:txBody>
          <a:bodyPr/>
          <a:lstStyle/>
          <a:p>
            <a:r>
              <a:rPr lang="en-US" dirty="0"/>
              <a:t>“Great Zasechnaya Cherta.” Wikipedia, Wikimedia Foundation, 1 July 2020, en.wikipedia.org/wiki/</a:t>
            </a:r>
            <a:r>
              <a:rPr lang="en-US" dirty="0" err="1"/>
              <a:t>Great_Zasechnaya_cherta</a:t>
            </a:r>
            <a:r>
              <a:rPr lang="en-US" dirty="0"/>
              <a:t>. </a:t>
            </a:r>
          </a:p>
          <a:p>
            <a:r>
              <a:rPr lang="en-US" dirty="0"/>
              <a:t>Belgorod line: description, historical facts, creation. </a:t>
            </a:r>
            <a:r>
              <a:rPr lang="en-US" dirty="0">
                <a:hlinkClick r:id="rId2"/>
              </a:rPr>
              <a:t>https://en.sodiummedia.com/4235069-belgorod-line-description-historical-facts-creation</a:t>
            </a:r>
            <a:endParaRPr lang="en-US" dirty="0"/>
          </a:p>
          <a:p>
            <a:r>
              <a:rPr lang="en-US" dirty="0"/>
              <a:t>Zasechnaya Cherta. </a:t>
            </a:r>
            <a:r>
              <a:rPr lang="en-US" dirty="0">
                <a:hlinkClick r:id="rId3"/>
              </a:rPr>
              <a:t>https://alchetron.com/Zasechnaya-cherta</a:t>
            </a:r>
            <a:endParaRPr lang="en-US" dirty="0"/>
          </a:p>
          <a:p>
            <a:endParaRPr lang="en-US" dirty="0"/>
          </a:p>
          <a:p>
            <a:endParaRPr lang="en-US" dirty="0"/>
          </a:p>
        </p:txBody>
      </p:sp>
    </p:spTree>
    <p:extLst>
      <p:ext uri="{BB962C8B-B14F-4D97-AF65-F5344CB8AC3E}">
        <p14:creationId xmlns:p14="http://schemas.microsoft.com/office/powerpoint/2010/main" val="147113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7780-6A5D-4830-869D-C24B69C7FFC8}"/>
              </a:ext>
            </a:extLst>
          </p:cNvPr>
          <p:cNvSpPr>
            <a:spLocks noGrp="1"/>
          </p:cNvSpPr>
          <p:nvPr>
            <p:ph type="title"/>
          </p:nvPr>
        </p:nvSpPr>
        <p:spPr>
          <a:xfrm>
            <a:off x="913795" y="942109"/>
            <a:ext cx="10353761" cy="993812"/>
          </a:xfrm>
        </p:spPr>
        <p:txBody>
          <a:bodyPr>
            <a:normAutofit/>
          </a:bodyPr>
          <a:lstStyle/>
          <a:p>
            <a:r>
              <a:rPr lang="en-US" sz="3200" cap="none" dirty="0"/>
              <a:t>An image showing the Zasechnaya Cherta</a:t>
            </a:r>
          </a:p>
        </p:txBody>
      </p:sp>
      <p:pic>
        <p:nvPicPr>
          <p:cNvPr id="4" name="Content Placeholder 3">
            <a:extLst>
              <a:ext uri="{FF2B5EF4-FFF2-40B4-BE49-F238E27FC236}">
                <a16:creationId xmlns:a16="http://schemas.microsoft.com/office/drawing/2014/main" id="{BD773CA6-3199-441F-9A67-81D3E89AEE2D}"/>
              </a:ext>
            </a:extLst>
          </p:cNvPr>
          <p:cNvPicPr>
            <a:picLocks noGrp="1" noChangeAspect="1"/>
          </p:cNvPicPr>
          <p:nvPr>
            <p:ph idx="1"/>
          </p:nvPr>
        </p:nvPicPr>
        <p:blipFill>
          <a:blip r:embed="rId2"/>
          <a:stretch>
            <a:fillRect/>
          </a:stretch>
        </p:blipFill>
        <p:spPr>
          <a:xfrm>
            <a:off x="913796" y="1935921"/>
            <a:ext cx="10353760" cy="4312479"/>
          </a:xfrm>
          <a:prstGeom prst="rect">
            <a:avLst/>
          </a:prstGeom>
        </p:spPr>
      </p:pic>
    </p:spTree>
    <p:extLst>
      <p:ext uri="{BB962C8B-B14F-4D97-AF65-F5344CB8AC3E}">
        <p14:creationId xmlns:p14="http://schemas.microsoft.com/office/powerpoint/2010/main" val="89797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4B8F-A1B6-4897-A4AC-A4EFFE83EE72}"/>
              </a:ext>
            </a:extLst>
          </p:cNvPr>
          <p:cNvSpPr>
            <a:spLocks noGrp="1"/>
          </p:cNvSpPr>
          <p:nvPr>
            <p:ph type="title"/>
          </p:nvPr>
        </p:nvSpPr>
        <p:spPr/>
        <p:txBody>
          <a:bodyPr/>
          <a:lstStyle/>
          <a:p>
            <a:r>
              <a:rPr lang="en-US" cap="none" dirty="0"/>
              <a:t>An image showing an artificial barrier</a:t>
            </a:r>
          </a:p>
        </p:txBody>
      </p:sp>
      <p:pic>
        <p:nvPicPr>
          <p:cNvPr id="4" name="Content Placeholder 3">
            <a:extLst>
              <a:ext uri="{FF2B5EF4-FFF2-40B4-BE49-F238E27FC236}">
                <a16:creationId xmlns:a16="http://schemas.microsoft.com/office/drawing/2014/main" id="{DF2774C9-D4A8-4FB9-929A-C15AF04E1029}"/>
              </a:ext>
            </a:extLst>
          </p:cNvPr>
          <p:cNvPicPr>
            <a:picLocks noGrp="1" noChangeAspect="1"/>
          </p:cNvPicPr>
          <p:nvPr>
            <p:ph idx="1"/>
          </p:nvPr>
        </p:nvPicPr>
        <p:blipFill>
          <a:blip r:embed="rId2"/>
          <a:stretch>
            <a:fillRect/>
          </a:stretch>
        </p:blipFill>
        <p:spPr>
          <a:xfrm>
            <a:off x="1066800" y="1935921"/>
            <a:ext cx="10200756" cy="3855279"/>
          </a:xfrm>
          <a:prstGeom prst="rect">
            <a:avLst/>
          </a:prstGeom>
        </p:spPr>
      </p:pic>
    </p:spTree>
    <p:extLst>
      <p:ext uri="{BB962C8B-B14F-4D97-AF65-F5344CB8AC3E}">
        <p14:creationId xmlns:p14="http://schemas.microsoft.com/office/powerpoint/2010/main" val="115538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7DD4-0219-475D-8B43-BB6037E891AF}"/>
              </a:ext>
            </a:extLst>
          </p:cNvPr>
          <p:cNvSpPr>
            <a:spLocks noGrp="1"/>
          </p:cNvSpPr>
          <p:nvPr>
            <p:ph type="title"/>
          </p:nvPr>
        </p:nvSpPr>
        <p:spPr>
          <a:xfrm>
            <a:off x="1593273" y="1177636"/>
            <a:ext cx="9911339" cy="727364"/>
          </a:xfrm>
        </p:spPr>
        <p:txBody>
          <a:bodyPr/>
          <a:lstStyle/>
          <a:p>
            <a:pPr algn="ctr"/>
            <a:r>
              <a:rPr lang="en-US" b="1" cap="none" dirty="0">
                <a:latin typeface="Bell MT" panose="02020503060305020303" pitchFamily="18" charset="0"/>
              </a:rPr>
              <a:t>Abatis</a:t>
            </a:r>
            <a:r>
              <a:rPr lang="en-US" b="1" dirty="0"/>
              <a:t> </a:t>
            </a:r>
          </a:p>
        </p:txBody>
      </p:sp>
      <p:sp>
        <p:nvSpPr>
          <p:cNvPr id="3" name="Content Placeholder 2">
            <a:extLst>
              <a:ext uri="{FF2B5EF4-FFF2-40B4-BE49-F238E27FC236}">
                <a16:creationId xmlns:a16="http://schemas.microsoft.com/office/drawing/2014/main" id="{2924C70D-2FE7-4208-90FE-8AABDEC2EE18}"/>
              </a:ext>
            </a:extLst>
          </p:cNvPr>
          <p:cNvSpPr>
            <a:spLocks noGrp="1"/>
          </p:cNvSpPr>
          <p:nvPr>
            <p:ph idx="1"/>
          </p:nvPr>
        </p:nvSpPr>
        <p:spPr>
          <a:xfrm>
            <a:off x="1593273" y="2133600"/>
            <a:ext cx="9911339" cy="4156364"/>
          </a:xfrm>
        </p:spPr>
        <p:txBody>
          <a:bodyPr>
            <a:normAutofit fontScale="92500" lnSpcReduction="10000"/>
          </a:bodyPr>
          <a:lstStyle/>
          <a:p>
            <a:pPr algn="just"/>
            <a:r>
              <a:rPr lang="en-US" dirty="0">
                <a:latin typeface="Bell MT" panose="02020503060305020303" pitchFamily="18" charset="0"/>
              </a:rPr>
              <a:t>Notably, Abatis is a military term referring to </a:t>
            </a:r>
            <a:r>
              <a:rPr lang="en-US">
                <a:latin typeface="Bell MT" panose="02020503060305020303" pitchFamily="18" charset="0"/>
              </a:rPr>
              <a:t>field fortification</a:t>
            </a:r>
            <a:r>
              <a:rPr lang="en-US" dirty="0">
                <a:latin typeface="Bell MT" panose="02020503060305020303" pitchFamily="18" charset="0"/>
              </a:rPr>
              <a:t>. It is essential to note that the wall was built using felled trees, purposely arranged to form a barricade. </a:t>
            </a:r>
          </a:p>
          <a:p>
            <a:pPr algn="just"/>
            <a:r>
              <a:rPr lang="en-US" dirty="0">
                <a:latin typeface="Bell MT" panose="02020503060305020303" pitchFamily="18" charset="0"/>
              </a:rPr>
              <a:t>Besides acting as protection against the enemies, the wall was also intended to provide a foothold in the attack on opponent (</a:t>
            </a:r>
            <a:r>
              <a:rPr lang="en-US" dirty="0" err="1">
                <a:latin typeface="Bell MT" panose="02020503060305020303" pitchFamily="18" charset="0"/>
              </a:rPr>
              <a:t>Hellie</a:t>
            </a:r>
            <a:r>
              <a:rPr lang="en-US" dirty="0">
                <a:latin typeface="Bell MT" panose="02020503060305020303" pitchFamily="18" charset="0"/>
              </a:rPr>
              <a:t>, Pg. 10). </a:t>
            </a:r>
          </a:p>
          <a:p>
            <a:pPr algn="just"/>
            <a:r>
              <a:rPr lang="en-US" dirty="0">
                <a:latin typeface="Bell MT" panose="02020503060305020303" pitchFamily="18" charset="0"/>
              </a:rPr>
              <a:t>Fortification of the Abatis borderline was done using earth mounds, palisades, watch towers besides natural features like swamps and lakes which surrounded the area. </a:t>
            </a:r>
          </a:p>
          <a:p>
            <a:pPr algn="just"/>
            <a:r>
              <a:rPr lang="en-US" dirty="0">
                <a:latin typeface="Bell MT" panose="02020503060305020303" pitchFamily="18" charset="0"/>
              </a:rPr>
              <a:t>Built using stacked up woods, the width of the Abatis extended for a couple of meters effective to withstand the arrows and spears from the observably skilled Crimean Tatars who were constantly invading the southern territories (15). </a:t>
            </a:r>
          </a:p>
          <a:p>
            <a:pPr algn="just"/>
            <a:r>
              <a:rPr lang="en-US" dirty="0">
                <a:latin typeface="Bell MT" panose="02020503060305020303" pitchFamily="18" charset="0"/>
              </a:rPr>
              <a:t>The population living nearby were not allowed to destroy the surrounding forests lest they exposed the fortification structures</a:t>
            </a:r>
            <a:r>
              <a:rPr lang="en-US" dirty="0"/>
              <a:t>. </a:t>
            </a:r>
          </a:p>
        </p:txBody>
      </p:sp>
    </p:spTree>
    <p:extLst>
      <p:ext uri="{BB962C8B-B14F-4D97-AF65-F5344CB8AC3E}">
        <p14:creationId xmlns:p14="http://schemas.microsoft.com/office/powerpoint/2010/main" val="154005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A678-980B-486F-B76F-0A2C21C7AB32}"/>
              </a:ext>
            </a:extLst>
          </p:cNvPr>
          <p:cNvSpPr>
            <a:spLocks noGrp="1"/>
          </p:cNvSpPr>
          <p:nvPr>
            <p:ph type="title"/>
          </p:nvPr>
        </p:nvSpPr>
        <p:spPr>
          <a:xfrm>
            <a:off x="913795" y="1163782"/>
            <a:ext cx="10353761" cy="772139"/>
          </a:xfrm>
        </p:spPr>
        <p:txBody>
          <a:bodyPr>
            <a:noAutofit/>
          </a:bodyPr>
          <a:lstStyle/>
          <a:p>
            <a:r>
              <a:rPr lang="en-US" sz="2800" cap="none" dirty="0"/>
              <a:t>An artistic impression of the building of the Abatis </a:t>
            </a:r>
          </a:p>
        </p:txBody>
      </p:sp>
      <p:pic>
        <p:nvPicPr>
          <p:cNvPr id="4" name="Content Placeholder 3">
            <a:extLst>
              <a:ext uri="{FF2B5EF4-FFF2-40B4-BE49-F238E27FC236}">
                <a16:creationId xmlns:a16="http://schemas.microsoft.com/office/drawing/2014/main" id="{552DC465-0C50-477B-8260-5CF7AA1AD22C}"/>
              </a:ext>
            </a:extLst>
          </p:cNvPr>
          <p:cNvPicPr>
            <a:picLocks noGrp="1" noChangeAspect="1"/>
          </p:cNvPicPr>
          <p:nvPr>
            <p:ph idx="1"/>
          </p:nvPr>
        </p:nvPicPr>
        <p:blipFill>
          <a:blip r:embed="rId2"/>
          <a:stretch>
            <a:fillRect/>
          </a:stretch>
        </p:blipFill>
        <p:spPr>
          <a:xfrm>
            <a:off x="913795" y="1935922"/>
            <a:ext cx="10353761" cy="3758296"/>
          </a:xfrm>
          <a:prstGeom prst="rect">
            <a:avLst/>
          </a:prstGeom>
        </p:spPr>
      </p:pic>
    </p:spTree>
    <p:extLst>
      <p:ext uri="{BB962C8B-B14F-4D97-AF65-F5344CB8AC3E}">
        <p14:creationId xmlns:p14="http://schemas.microsoft.com/office/powerpoint/2010/main" val="64628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8848-DDF2-41D4-B7AC-108D9A7F4823}"/>
              </a:ext>
            </a:extLst>
          </p:cNvPr>
          <p:cNvSpPr>
            <a:spLocks noGrp="1"/>
          </p:cNvSpPr>
          <p:nvPr>
            <p:ph type="title"/>
          </p:nvPr>
        </p:nvSpPr>
        <p:spPr>
          <a:xfrm>
            <a:off x="1593273" y="1163782"/>
            <a:ext cx="9911339" cy="741218"/>
          </a:xfrm>
        </p:spPr>
        <p:txBody>
          <a:bodyPr/>
          <a:lstStyle/>
          <a:p>
            <a:pPr algn="ctr"/>
            <a:r>
              <a:rPr lang="en-US" b="1" cap="none" dirty="0">
                <a:latin typeface="Bell MT" panose="02020503060305020303" pitchFamily="18" charset="0"/>
              </a:rPr>
              <a:t>Size and advancement </a:t>
            </a:r>
          </a:p>
        </p:txBody>
      </p:sp>
      <p:sp>
        <p:nvSpPr>
          <p:cNvPr id="3" name="Content Placeholder 2">
            <a:extLst>
              <a:ext uri="{FF2B5EF4-FFF2-40B4-BE49-F238E27FC236}">
                <a16:creationId xmlns:a16="http://schemas.microsoft.com/office/drawing/2014/main" id="{6E105E8B-B7D9-4C2E-A321-D1DAF2D044B6}"/>
              </a:ext>
            </a:extLst>
          </p:cNvPr>
          <p:cNvSpPr>
            <a:spLocks noGrp="1"/>
          </p:cNvSpPr>
          <p:nvPr>
            <p:ph idx="1"/>
          </p:nvPr>
        </p:nvSpPr>
        <p:spPr>
          <a:xfrm>
            <a:off x="1593273" y="2133599"/>
            <a:ext cx="9911339" cy="4128655"/>
          </a:xfrm>
        </p:spPr>
        <p:txBody>
          <a:bodyPr/>
          <a:lstStyle/>
          <a:p>
            <a:pPr algn="just"/>
            <a:r>
              <a:rPr lang="en-US" dirty="0">
                <a:latin typeface="Bell MT" panose="02020503060305020303" pitchFamily="18" charset="0"/>
              </a:rPr>
              <a:t>Tellingly, as observed in various pieces research works, it is essential to understand that in areas that were presumed to be dangerous, the width of the Abatis was doubled or even tripled depending on the potential threats posed by the enemy (Khodorkovsky, pg. 250).</a:t>
            </a:r>
          </a:p>
          <a:p>
            <a:pPr algn="just"/>
            <a:r>
              <a:rPr lang="en-US" dirty="0">
                <a:latin typeface="Bell MT" panose="02020503060305020303" pitchFamily="18" charset="0"/>
              </a:rPr>
              <a:t>Those coming into the protected region were checked at the small wooded fortresses and gates. The gates leading into the protected area were made of massive folds of oak bound with glided copper plates. </a:t>
            </a:r>
          </a:p>
          <a:p>
            <a:pPr algn="just"/>
            <a:r>
              <a:rPr lang="en-US" dirty="0">
                <a:latin typeface="Bell MT" panose="02020503060305020303" pitchFamily="18" charset="0"/>
              </a:rPr>
              <a:t>Towers of up to 10 meters were built within the wall area particularly as a supplementary construction meant to watch and monitor the enemies. From such points any potential could be seen easily. </a:t>
            </a:r>
          </a:p>
        </p:txBody>
      </p:sp>
    </p:spTree>
    <p:extLst>
      <p:ext uri="{BB962C8B-B14F-4D97-AF65-F5344CB8AC3E}">
        <p14:creationId xmlns:p14="http://schemas.microsoft.com/office/powerpoint/2010/main" val="348698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2CF4-250E-47DC-B4DB-26D638560F4A}"/>
              </a:ext>
            </a:extLst>
          </p:cNvPr>
          <p:cNvSpPr>
            <a:spLocks noGrp="1"/>
          </p:cNvSpPr>
          <p:nvPr>
            <p:ph type="title"/>
          </p:nvPr>
        </p:nvSpPr>
        <p:spPr/>
        <p:txBody>
          <a:bodyPr/>
          <a:lstStyle/>
          <a:p>
            <a:r>
              <a:rPr lang="en-US" cap="none" dirty="0"/>
              <a:t>An image showing the gates of the fort </a:t>
            </a:r>
          </a:p>
        </p:txBody>
      </p:sp>
      <p:pic>
        <p:nvPicPr>
          <p:cNvPr id="4" name="Content Placeholder 3">
            <a:extLst>
              <a:ext uri="{FF2B5EF4-FFF2-40B4-BE49-F238E27FC236}">
                <a16:creationId xmlns:a16="http://schemas.microsoft.com/office/drawing/2014/main" id="{CB4BB623-6DA1-4497-88DE-51949346329E}"/>
              </a:ext>
            </a:extLst>
          </p:cNvPr>
          <p:cNvPicPr>
            <a:picLocks noGrp="1" noChangeAspect="1"/>
          </p:cNvPicPr>
          <p:nvPr>
            <p:ph idx="1"/>
          </p:nvPr>
        </p:nvPicPr>
        <p:blipFill>
          <a:blip r:embed="rId2"/>
          <a:stretch>
            <a:fillRect/>
          </a:stretch>
        </p:blipFill>
        <p:spPr>
          <a:xfrm>
            <a:off x="924444" y="1935921"/>
            <a:ext cx="10353760" cy="3255204"/>
          </a:xfrm>
          <a:prstGeom prst="rect">
            <a:avLst/>
          </a:prstGeom>
        </p:spPr>
      </p:pic>
    </p:spTree>
    <p:extLst>
      <p:ext uri="{BB962C8B-B14F-4D97-AF65-F5344CB8AC3E}">
        <p14:creationId xmlns:p14="http://schemas.microsoft.com/office/powerpoint/2010/main" val="403455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7EE9-0F71-478F-8EDD-5A3AD37A63EB}"/>
              </a:ext>
            </a:extLst>
          </p:cNvPr>
          <p:cNvSpPr>
            <a:spLocks noGrp="1"/>
          </p:cNvSpPr>
          <p:nvPr>
            <p:ph type="title"/>
          </p:nvPr>
        </p:nvSpPr>
        <p:spPr>
          <a:xfrm>
            <a:off x="913795" y="1025236"/>
            <a:ext cx="10353761" cy="910685"/>
          </a:xfrm>
        </p:spPr>
        <p:txBody>
          <a:bodyPr>
            <a:noAutofit/>
          </a:bodyPr>
          <a:lstStyle/>
          <a:p>
            <a:r>
              <a:rPr lang="en-US" sz="2800" cap="none" dirty="0"/>
              <a:t>An image showing the stretch where the wall lay </a:t>
            </a:r>
          </a:p>
        </p:txBody>
      </p:sp>
      <p:pic>
        <p:nvPicPr>
          <p:cNvPr id="4" name="Content Placeholder 3">
            <a:extLst>
              <a:ext uri="{FF2B5EF4-FFF2-40B4-BE49-F238E27FC236}">
                <a16:creationId xmlns:a16="http://schemas.microsoft.com/office/drawing/2014/main" id="{5E77DD24-0509-472C-8653-8880F2849362}"/>
              </a:ext>
            </a:extLst>
          </p:cNvPr>
          <p:cNvPicPr>
            <a:picLocks noGrp="1" noChangeAspect="1"/>
          </p:cNvPicPr>
          <p:nvPr>
            <p:ph idx="1"/>
          </p:nvPr>
        </p:nvPicPr>
        <p:blipFill>
          <a:blip r:embed="rId2"/>
          <a:stretch>
            <a:fillRect/>
          </a:stretch>
        </p:blipFill>
        <p:spPr>
          <a:xfrm>
            <a:off x="913795" y="1935922"/>
            <a:ext cx="10353761" cy="3240916"/>
          </a:xfrm>
          <a:prstGeom prst="rect">
            <a:avLst/>
          </a:prstGeom>
        </p:spPr>
      </p:pic>
    </p:spTree>
    <p:extLst>
      <p:ext uri="{BB962C8B-B14F-4D97-AF65-F5344CB8AC3E}">
        <p14:creationId xmlns:p14="http://schemas.microsoft.com/office/powerpoint/2010/main" val="3942470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128</TotalTime>
  <Words>1069</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Bell MT</vt:lpstr>
      <vt:lpstr>Bookman Old Style</vt:lpstr>
      <vt:lpstr>Rockwell</vt:lpstr>
      <vt:lpstr>Damask</vt:lpstr>
      <vt:lpstr>FORL 1060:  Zasechnaya Cherta, Russia</vt:lpstr>
      <vt:lpstr>Introduction </vt:lpstr>
      <vt:lpstr>An image showing the Zasechnaya Cherta</vt:lpstr>
      <vt:lpstr>An image showing an artificial barrier</vt:lpstr>
      <vt:lpstr>Abatis </vt:lpstr>
      <vt:lpstr>An artistic impression of the building of the Abatis </vt:lpstr>
      <vt:lpstr>Size and advancement </vt:lpstr>
      <vt:lpstr>An image showing the gates of the fort </vt:lpstr>
      <vt:lpstr>An image showing the stretch where the wall lay </vt:lpstr>
      <vt:lpstr>An image showing the structure and shape of the wall </vt:lpstr>
      <vt:lpstr>Role of the Zasechnaya Cherta </vt:lpstr>
      <vt:lpstr>The wall’s primary focus was to defend as shown below</vt:lpstr>
      <vt:lpstr>The wall impeded the mobility of horses, arrows and spears </vt:lpstr>
      <vt:lpstr>Cont..</vt:lpstr>
      <vt:lpstr>Diminishing use of the boarder </vt:lpstr>
      <vt:lpstr>Images showing the landscape where the wall lay </vt:lpstr>
      <vt:lpstr>Other significant border lines </vt:lpstr>
      <vt:lpstr>An image showing other essential lines in Russia </vt:lpstr>
      <vt:lpstr>Explanatory video </vt:lpstr>
      <vt:lpstr>Works cited </vt:lpstr>
      <vt:lpstr>Image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steveyoung640@gmail.com</dc:creator>
  <cp:lastModifiedBy>steveyoung640@gmail.com</cp:lastModifiedBy>
  <cp:revision>84</cp:revision>
  <dcterms:created xsi:type="dcterms:W3CDTF">2021-03-18T12:29:06Z</dcterms:created>
  <dcterms:modified xsi:type="dcterms:W3CDTF">2021-03-18T17:22:12Z</dcterms:modified>
</cp:coreProperties>
</file>